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6" r:id="rId1"/>
  </p:sldMasterIdLst>
  <p:notesMasterIdLst>
    <p:notesMasterId r:id="rId23"/>
  </p:notesMasterIdLst>
  <p:sldIdLst>
    <p:sldId id="256" r:id="rId2"/>
    <p:sldId id="278" r:id="rId3"/>
    <p:sldId id="257" r:id="rId4"/>
    <p:sldId id="258" r:id="rId5"/>
    <p:sldId id="260" r:id="rId6"/>
    <p:sldId id="281" r:id="rId7"/>
    <p:sldId id="272" r:id="rId8"/>
    <p:sldId id="273" r:id="rId9"/>
    <p:sldId id="274" r:id="rId10"/>
    <p:sldId id="282" r:id="rId11"/>
    <p:sldId id="283" r:id="rId12"/>
    <p:sldId id="284" r:id="rId13"/>
    <p:sldId id="286" r:id="rId14"/>
    <p:sldId id="288" r:id="rId15"/>
    <p:sldId id="289" r:id="rId16"/>
    <p:sldId id="290" r:id="rId17"/>
    <p:sldId id="287" r:id="rId18"/>
    <p:sldId id="275" r:id="rId19"/>
    <p:sldId id="285" r:id="rId20"/>
    <p:sldId id="276" r:id="rId21"/>
    <p:sldId id="277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itya Kawale" initials="AK" lastIdx="1" clrIdx="0">
    <p:extLst>
      <p:ext uri="{19B8F6BF-5375-455C-9EA6-DF929625EA0E}">
        <p15:presenceInfo xmlns:p15="http://schemas.microsoft.com/office/powerpoint/2012/main" userId="Aditya Kawale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5262" autoAdjust="0"/>
  </p:normalViewPr>
  <p:slideViewPr>
    <p:cSldViewPr snapToGrid="0">
      <p:cViewPr varScale="1">
        <p:scale>
          <a:sx n="67" d="100"/>
          <a:sy n="67" d="100"/>
        </p:scale>
        <p:origin x="644" y="56"/>
      </p:cViewPr>
      <p:guideLst/>
    </p:cSldViewPr>
  </p:slideViewPr>
  <p:outlineViewPr>
    <p:cViewPr>
      <p:scale>
        <a:sx n="33" d="100"/>
        <a:sy n="33" d="100"/>
      </p:scale>
      <p:origin x="0" y="-337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4" d="100"/>
          <a:sy n="64" d="100"/>
        </p:scale>
        <p:origin x="3173" y="8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9-23T19:42:45.772" idx="1">
    <p:pos x="10" y="10"/>
    <p:text/>
    <p:extLst>
      <p:ext uri="{C676402C-5697-4E1C-873F-D02D1690AC5C}">
        <p15:threadingInfo xmlns:p15="http://schemas.microsoft.com/office/powerpoint/2012/main" timeZoneBias="-33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F3DA90-381E-48AE-AA5A-54E78BAAEB52}" type="datetimeFigureOut">
              <a:rPr lang="en-IN" smtClean="0"/>
              <a:t>24-09-2020</a:t>
            </a:fld>
            <a:endParaRPr lang="en-IN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18D16D-91A6-4808-8E2C-06B58E4C547F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91071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9/24/2020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dirty="0"/>
              <a:t>9/24/2020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 dirty="0"/>
              <a:t>9/24/2020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 dirty="0"/>
              <a:t>9/24/2020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9/24/2020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dirty="0"/>
              <a:t>9/24/2020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D4976-E339-4826-83B7-FBD03F55ECF8}" type="datetimeFigureOut">
              <a:rPr lang="en-US" dirty="0"/>
              <a:t>9/24/2020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dirty="0"/>
              <a:t>9/24/2020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dirty="0"/>
              <a:t>9/24/2020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E4249-C0D0-4B06-8692-E8BB871AF643}" type="datetimeFigureOut">
              <a:rPr lang="en-US" dirty="0"/>
              <a:t>9/24/2020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042B0DB6-F5C7-45FB-8CF3-31B45F9C2DAC}" type="datetimeFigureOut">
              <a:rPr lang="en-US" dirty="0"/>
              <a:t>9/24/2020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1160EA64-D806-43AC-9DF2-F8C432F32B4C}" type="datetimeFigureOut">
              <a:rPr lang="en-US" dirty="0"/>
              <a:t>9/24/2020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516C7-FF92-4910-ABB4-4EC97063DC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44336" y="1472345"/>
            <a:ext cx="8991600" cy="1645920"/>
          </a:xfrm>
        </p:spPr>
        <p:txBody>
          <a:bodyPr>
            <a:normAutofit/>
          </a:bodyPr>
          <a:lstStyle/>
          <a:p>
            <a:r>
              <a:rPr lang="en-IN" sz="4000" b="1" dirty="0"/>
              <a:t>Blackjack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A70EE29-5F2A-4B58-B361-17D20093A0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71142" y="3843390"/>
            <a:ext cx="7620658" cy="2039378"/>
          </a:xfrm>
        </p:spPr>
        <p:txBody>
          <a:bodyPr>
            <a:normAutofit/>
          </a:bodyPr>
          <a:lstStyle/>
          <a:p>
            <a:pPr algn="r"/>
            <a:r>
              <a:rPr lang="en-US" b="1" dirty="0">
                <a:solidFill>
                  <a:schemeClr val="bg1"/>
                </a:solidFill>
                <a:latin typeface="Arial Narrow" panose="020B0606020202030204" pitchFamily="34" charset="0"/>
              </a:rPr>
              <a:t>KANISHK KARGUTKAR</a:t>
            </a:r>
          </a:p>
          <a:p>
            <a:pPr algn="r"/>
            <a:r>
              <a:rPr lang="en-US" b="1" dirty="0">
                <a:solidFill>
                  <a:schemeClr val="bg1"/>
                </a:solidFill>
                <a:latin typeface="Arial Narrow" panose="020B0606020202030204" pitchFamily="34" charset="0"/>
              </a:rPr>
              <a:t>GAURAV MARATHE</a:t>
            </a:r>
          </a:p>
          <a:p>
            <a:pPr algn="r"/>
            <a:r>
              <a:rPr lang="en-US" b="1" dirty="0">
                <a:solidFill>
                  <a:schemeClr val="bg1"/>
                </a:solidFill>
                <a:latin typeface="Arial Narrow" panose="020B0606020202030204" pitchFamily="34" charset="0"/>
              </a:rPr>
              <a:t>ADITYA KAWALE</a:t>
            </a:r>
          </a:p>
          <a:p>
            <a:pPr algn="r"/>
            <a:r>
              <a:rPr lang="en-US" b="1" dirty="0">
                <a:solidFill>
                  <a:schemeClr val="bg1"/>
                </a:solidFill>
                <a:latin typeface="Arial Narrow" panose="020B0606020202030204" pitchFamily="34" charset="0"/>
              </a:rPr>
              <a:t>DHRUVKUMAR MISHRA</a:t>
            </a:r>
          </a:p>
        </p:txBody>
      </p:sp>
    </p:spTree>
    <p:extLst>
      <p:ext uri="{BB962C8B-B14F-4D97-AF65-F5344CB8AC3E}">
        <p14:creationId xmlns:p14="http://schemas.microsoft.com/office/powerpoint/2010/main" val="30209581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584C3-A57A-41A4-8F73-6A97B0E904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415636"/>
            <a:ext cx="7729728" cy="1188720"/>
          </a:xfrm>
        </p:spPr>
        <p:txBody>
          <a:bodyPr>
            <a:normAutofit/>
          </a:bodyPr>
          <a:lstStyle/>
          <a:p>
            <a:r>
              <a:rPr lang="en-US" b="1" dirty="0"/>
              <a:t>Module Description</a:t>
            </a:r>
            <a:br>
              <a:rPr lang="en-IN" sz="2400" dirty="0"/>
            </a:br>
            <a:r>
              <a:rPr lang="en-US" sz="2400" b="1" dirty="0"/>
              <a:t>(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Game Algorithm </a:t>
            </a:r>
            <a:r>
              <a:rPr lang="en-US" sz="2400" dirty="0">
                <a:effectLst/>
                <a:ea typeface="Calibri" panose="020F0502020204030204" pitchFamily="34" charset="0"/>
                <a:cs typeface="Mangal" panose="02040503050203030202" pitchFamily="18" charset="0"/>
              </a:rPr>
              <a:t>)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3C5E20-653F-4845-9DF0-DDD1829D41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92145" y="1796381"/>
            <a:ext cx="8377982" cy="4521292"/>
          </a:xfrm>
        </p:spPr>
        <p:txBody>
          <a:bodyPr>
            <a:noAutofit/>
          </a:bodyPr>
          <a:lstStyle/>
          <a:p>
            <a:pPr marL="342900" marR="450215" lvl="0" indent="-342900">
              <a:lnSpc>
                <a:spcPct val="150000"/>
              </a:lnSpc>
              <a:spcAft>
                <a:spcPts val="1000"/>
              </a:spcAft>
              <a:buFont typeface="Symbol" panose="05050102010706020507" pitchFamily="18" charset="2"/>
              <a:buChar char=""/>
            </a:pPr>
            <a:r>
              <a:rPr lang="en-IN" sz="1600" dirty="0">
                <a:effectLst/>
                <a:latin typeface="+mj-lt"/>
                <a:ea typeface="Calibri" panose="020F0502020204030204" pitchFamily="34" charset="0"/>
                <a:cs typeface="Mangal" panose="02040503050203030202" pitchFamily="18" charset="0"/>
              </a:rPr>
              <a:t>Deck.js : The </a:t>
            </a:r>
            <a:r>
              <a:rPr lang="en-IN" sz="1600" dirty="0" err="1">
                <a:effectLst/>
                <a:latin typeface="+mj-lt"/>
                <a:ea typeface="Calibri" panose="020F0502020204030204" pitchFamily="34" charset="0"/>
                <a:cs typeface="Mangal" panose="02040503050203030202" pitchFamily="18" charset="0"/>
              </a:rPr>
              <a:t>BlackJack</a:t>
            </a:r>
            <a:r>
              <a:rPr lang="en-IN" sz="1600" dirty="0">
                <a:effectLst/>
                <a:latin typeface="+mj-lt"/>
                <a:ea typeface="Calibri" panose="020F0502020204030204" pitchFamily="34" charset="0"/>
                <a:cs typeface="Mangal" panose="02040503050203030202" pitchFamily="18" charset="0"/>
              </a:rPr>
              <a:t> game is coded here.</a:t>
            </a:r>
          </a:p>
          <a:p>
            <a:pPr marL="342900" marR="450215" lvl="0" indent="-342900">
              <a:lnSpc>
                <a:spcPct val="150000"/>
              </a:lnSpc>
              <a:spcAft>
                <a:spcPts val="1000"/>
              </a:spcAft>
              <a:buFont typeface="Symbol" panose="05050102010706020507" pitchFamily="18" charset="2"/>
              <a:buChar char=""/>
            </a:pPr>
            <a:r>
              <a:rPr lang="en-IN" sz="1600" dirty="0">
                <a:effectLst/>
                <a:latin typeface="+mj-lt"/>
                <a:ea typeface="Calibri" panose="020F0502020204030204" pitchFamily="34" charset="0"/>
                <a:cs typeface="Mangal" panose="02040503050203030202" pitchFamily="18" charset="0"/>
              </a:rPr>
              <a:t>shuffle(): Shuffles the deck of cards using </a:t>
            </a:r>
            <a:r>
              <a:rPr lang="en-IN" sz="1600" dirty="0" err="1">
                <a:effectLst/>
                <a:latin typeface="+mj-lt"/>
                <a:ea typeface="Calibri" panose="020F0502020204030204" pitchFamily="34" charset="0"/>
                <a:cs typeface="Mangal" panose="02040503050203030202" pitchFamily="18" charset="0"/>
              </a:rPr>
              <a:t>Durstenfeld’s</a:t>
            </a:r>
            <a:r>
              <a:rPr lang="en-IN" sz="1600" dirty="0">
                <a:effectLst/>
                <a:latin typeface="+mj-lt"/>
                <a:ea typeface="Calibri" panose="020F0502020204030204" pitchFamily="34" charset="0"/>
                <a:cs typeface="Mangal" panose="02040503050203030202" pitchFamily="18" charset="0"/>
              </a:rPr>
              <a:t> shuffle algorithm.</a:t>
            </a:r>
          </a:p>
          <a:p>
            <a:pPr marL="342900" marR="450215" lvl="0" indent="-342900">
              <a:lnSpc>
                <a:spcPct val="150000"/>
              </a:lnSpc>
              <a:spcAft>
                <a:spcPts val="1000"/>
              </a:spcAft>
              <a:buFont typeface="Symbol" panose="05050102010706020507" pitchFamily="18" charset="2"/>
              <a:buChar char=""/>
            </a:pPr>
            <a:r>
              <a:rPr lang="en-IN" sz="1600" dirty="0" err="1">
                <a:effectLst/>
                <a:latin typeface="+mj-lt"/>
                <a:ea typeface="Calibri" panose="020F0502020204030204" pitchFamily="34" charset="0"/>
                <a:cs typeface="Mangal" panose="02040503050203030202" pitchFamily="18" charset="0"/>
              </a:rPr>
              <a:t>setValue</a:t>
            </a:r>
            <a:r>
              <a:rPr lang="en-IN" sz="1600" dirty="0">
                <a:effectLst/>
                <a:latin typeface="+mj-lt"/>
                <a:ea typeface="Calibri" panose="020F0502020204030204" pitchFamily="34" charset="0"/>
                <a:cs typeface="Mangal" panose="02040503050203030202" pitchFamily="18" charset="0"/>
              </a:rPr>
              <a:t>(): Sets a score to the card object.</a:t>
            </a:r>
          </a:p>
          <a:p>
            <a:pPr marL="342900" marR="450215" lvl="0" indent="-342900">
              <a:lnSpc>
                <a:spcPct val="150000"/>
              </a:lnSpc>
              <a:spcAft>
                <a:spcPts val="1000"/>
              </a:spcAft>
              <a:buFont typeface="Symbol" panose="05050102010706020507" pitchFamily="18" charset="2"/>
              <a:buChar char=""/>
            </a:pPr>
            <a:r>
              <a:rPr lang="en-IN" sz="1600" dirty="0" err="1">
                <a:effectLst/>
                <a:latin typeface="+mj-lt"/>
                <a:ea typeface="Calibri" panose="020F0502020204030204" pitchFamily="34" charset="0"/>
                <a:cs typeface="Mangal" panose="02040503050203030202" pitchFamily="18" charset="0"/>
              </a:rPr>
              <a:t>createDeck</a:t>
            </a:r>
            <a:r>
              <a:rPr lang="en-IN" sz="1600" dirty="0">
                <a:effectLst/>
                <a:latin typeface="+mj-lt"/>
                <a:ea typeface="Calibri" panose="020F0502020204030204" pitchFamily="34" charset="0"/>
                <a:cs typeface="Mangal" panose="02040503050203030202" pitchFamily="18" charset="0"/>
              </a:rPr>
              <a:t>() : Creates a deck of cards using the card objects.</a:t>
            </a:r>
          </a:p>
          <a:p>
            <a:pPr marL="342900" marR="450215" lvl="0" indent="-342900">
              <a:lnSpc>
                <a:spcPct val="150000"/>
              </a:lnSpc>
              <a:spcAft>
                <a:spcPts val="1000"/>
              </a:spcAft>
              <a:buFont typeface="Symbol" panose="05050102010706020507" pitchFamily="18" charset="2"/>
              <a:buChar char=""/>
            </a:pPr>
            <a:r>
              <a:rPr lang="en-IN" sz="1600" dirty="0" err="1">
                <a:effectLst/>
                <a:latin typeface="+mj-lt"/>
                <a:ea typeface="Calibri" panose="020F0502020204030204" pitchFamily="34" charset="0"/>
                <a:cs typeface="Mangal" panose="02040503050203030202" pitchFamily="18" charset="0"/>
              </a:rPr>
              <a:t>checkVictory</a:t>
            </a:r>
            <a:r>
              <a:rPr lang="en-IN" sz="1600" dirty="0">
                <a:effectLst/>
                <a:latin typeface="+mj-lt"/>
                <a:ea typeface="Calibri" panose="020F0502020204030204" pitchFamily="34" charset="0"/>
                <a:cs typeface="Mangal" panose="02040503050203030202" pitchFamily="18" charset="0"/>
              </a:rPr>
              <a:t>() : Finalizes and checks if either the user or the dealer has successfully passed one of the given victory conditions.</a:t>
            </a:r>
          </a:p>
          <a:p>
            <a:pPr marL="342900" marR="450215" lvl="0" indent="-342900">
              <a:lnSpc>
                <a:spcPct val="150000"/>
              </a:lnSpc>
              <a:spcAft>
                <a:spcPts val="1000"/>
              </a:spcAft>
              <a:buFont typeface="Symbol" panose="05050102010706020507" pitchFamily="18" charset="2"/>
              <a:buChar char=""/>
            </a:pPr>
            <a:r>
              <a:rPr lang="en-IN" sz="1600" dirty="0" err="1">
                <a:effectLst/>
                <a:latin typeface="+mj-lt"/>
                <a:ea typeface="Calibri" panose="020F0502020204030204" pitchFamily="34" charset="0"/>
                <a:cs typeface="Mangal" panose="02040503050203030202" pitchFamily="18" charset="0"/>
              </a:rPr>
              <a:t>disableButtons</a:t>
            </a:r>
            <a:r>
              <a:rPr lang="en-IN" sz="1600" dirty="0">
                <a:effectLst/>
                <a:latin typeface="+mj-lt"/>
                <a:ea typeface="Calibri" panose="020F0502020204030204" pitchFamily="34" charset="0"/>
                <a:cs typeface="Mangal" panose="02040503050203030202" pitchFamily="18" charset="0"/>
              </a:rPr>
              <a:t>(): Disables specified HTML buttons.</a:t>
            </a:r>
          </a:p>
          <a:p>
            <a:pPr marL="342900" marR="450215" lvl="0" indent="-342900">
              <a:lnSpc>
                <a:spcPct val="150000"/>
              </a:lnSpc>
              <a:spcAft>
                <a:spcPts val="1000"/>
              </a:spcAft>
              <a:buFont typeface="Symbol" panose="05050102010706020507" pitchFamily="18" charset="2"/>
              <a:buChar char=""/>
            </a:pPr>
            <a:endParaRPr lang="en-IN" sz="1600" dirty="0">
              <a:effectLst/>
              <a:latin typeface="+mj-lt"/>
              <a:ea typeface="Calibri" panose="020F0502020204030204" pitchFamily="34" charset="0"/>
              <a:cs typeface="Mangal" panose="02040503050203030202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78781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584C3-A57A-41A4-8F73-6A97B0E904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415636"/>
            <a:ext cx="7729728" cy="118872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Module Description</a:t>
            </a:r>
            <a:br>
              <a:rPr lang="en-IN" sz="2400" dirty="0"/>
            </a:br>
            <a:r>
              <a:rPr lang="en-US" sz="2400" b="1" dirty="0"/>
              <a:t>(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Game Algorithm </a:t>
            </a:r>
            <a:r>
              <a:rPr lang="en-US" sz="2400" dirty="0">
                <a:effectLst/>
                <a:ea typeface="Calibri" panose="020F0502020204030204" pitchFamily="34" charset="0"/>
                <a:cs typeface="Mangal" panose="02040503050203030202" pitchFamily="18" charset="0"/>
              </a:rPr>
              <a:t>)</a:t>
            </a:r>
            <a:br>
              <a:rPr lang="en-US" sz="2400" dirty="0">
                <a:effectLst/>
                <a:ea typeface="Calibri" panose="020F0502020204030204" pitchFamily="34" charset="0"/>
                <a:cs typeface="Mangal" panose="02040503050203030202" pitchFamily="18" charset="0"/>
              </a:rPr>
            </a:br>
            <a:r>
              <a:rPr lang="en-US" sz="2400" dirty="0">
                <a:effectLst/>
                <a:ea typeface="Calibri" panose="020F0502020204030204" pitchFamily="34" charset="0"/>
                <a:cs typeface="Mangal" panose="02040503050203030202" pitchFamily="18" charset="0"/>
              </a:rPr>
              <a:t>continued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3C5E20-653F-4845-9DF0-DDD1829D41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92145" y="1796381"/>
            <a:ext cx="8377982" cy="4521292"/>
          </a:xfrm>
        </p:spPr>
        <p:txBody>
          <a:bodyPr>
            <a:noAutofit/>
          </a:bodyPr>
          <a:lstStyle/>
          <a:p>
            <a:pPr marL="342900" marR="450215" lvl="0" indent="-342900">
              <a:lnSpc>
                <a:spcPct val="150000"/>
              </a:lnSpc>
              <a:spcAft>
                <a:spcPts val="1000"/>
              </a:spcAft>
              <a:buFont typeface="Symbol" panose="05050102010706020507" pitchFamily="18" charset="2"/>
              <a:buChar char=""/>
            </a:pPr>
            <a:r>
              <a:rPr lang="en-IN" sz="1600" dirty="0" err="1">
                <a:effectLst/>
                <a:latin typeface="+mj-lt"/>
                <a:ea typeface="Calibri" panose="020F0502020204030204" pitchFamily="34" charset="0"/>
                <a:cs typeface="Mangal" panose="02040503050203030202" pitchFamily="18" charset="0"/>
              </a:rPr>
              <a:t>checkBustPlayer</a:t>
            </a:r>
            <a:r>
              <a:rPr lang="en-IN" sz="1600" dirty="0">
                <a:effectLst/>
                <a:latin typeface="+mj-lt"/>
                <a:ea typeface="Calibri" panose="020F0502020204030204" pitchFamily="34" charset="0"/>
                <a:cs typeface="Mangal" panose="02040503050203030202" pitchFamily="18" charset="0"/>
              </a:rPr>
              <a:t>() and </a:t>
            </a:r>
            <a:r>
              <a:rPr lang="en-IN" sz="1600" dirty="0" err="1">
                <a:effectLst/>
                <a:latin typeface="+mj-lt"/>
                <a:ea typeface="Calibri" panose="020F0502020204030204" pitchFamily="34" charset="0"/>
                <a:cs typeface="Mangal" panose="02040503050203030202" pitchFamily="18" charset="0"/>
              </a:rPr>
              <a:t>checkBustDealer</a:t>
            </a:r>
            <a:r>
              <a:rPr lang="en-IN" sz="1600" dirty="0">
                <a:effectLst/>
                <a:latin typeface="+mj-lt"/>
                <a:ea typeface="Calibri" panose="020F0502020204030204" pitchFamily="34" charset="0"/>
                <a:cs typeface="Mangal" panose="02040503050203030202" pitchFamily="18" charset="0"/>
              </a:rPr>
              <a:t>() : Checks if player or dealers have busted before returning a value to </a:t>
            </a:r>
            <a:r>
              <a:rPr lang="en-IN" sz="1600" dirty="0" err="1">
                <a:effectLst/>
                <a:latin typeface="+mj-lt"/>
                <a:ea typeface="Calibri" panose="020F0502020204030204" pitchFamily="34" charset="0"/>
                <a:cs typeface="Mangal" panose="02040503050203030202" pitchFamily="18" charset="0"/>
              </a:rPr>
              <a:t>checkVictory</a:t>
            </a:r>
            <a:r>
              <a:rPr lang="en-IN" sz="1600" dirty="0">
                <a:effectLst/>
                <a:latin typeface="+mj-lt"/>
                <a:ea typeface="Calibri" panose="020F0502020204030204" pitchFamily="34" charset="0"/>
                <a:cs typeface="Mangal" panose="02040503050203030202" pitchFamily="18" charset="0"/>
              </a:rPr>
              <a:t>().</a:t>
            </a:r>
          </a:p>
          <a:p>
            <a:pPr marL="342900" marR="450215" lvl="0" indent="-342900">
              <a:lnSpc>
                <a:spcPct val="150000"/>
              </a:lnSpc>
              <a:spcAft>
                <a:spcPts val="1000"/>
              </a:spcAft>
              <a:buFont typeface="Symbol" panose="05050102010706020507" pitchFamily="18" charset="2"/>
              <a:buChar char=""/>
            </a:pPr>
            <a:r>
              <a:rPr lang="en-IN" sz="1600" dirty="0" err="1">
                <a:effectLst/>
                <a:latin typeface="+mj-lt"/>
                <a:ea typeface="Calibri" panose="020F0502020204030204" pitchFamily="34" charset="0"/>
                <a:cs typeface="Mangal" panose="02040503050203030202" pitchFamily="18" charset="0"/>
              </a:rPr>
              <a:t>playerTurn</a:t>
            </a:r>
            <a:r>
              <a:rPr lang="en-IN" sz="1600" dirty="0">
                <a:effectLst/>
                <a:latin typeface="+mj-lt"/>
                <a:ea typeface="Calibri" panose="020F0502020204030204" pitchFamily="34" charset="0"/>
                <a:cs typeface="Mangal" panose="02040503050203030202" pitchFamily="18" charset="0"/>
              </a:rPr>
              <a:t> and </a:t>
            </a:r>
            <a:r>
              <a:rPr lang="en-IN" sz="1600" dirty="0" err="1">
                <a:effectLst/>
                <a:latin typeface="+mj-lt"/>
                <a:ea typeface="Calibri" panose="020F0502020204030204" pitchFamily="34" charset="0"/>
                <a:cs typeface="Mangal" panose="02040503050203030202" pitchFamily="18" charset="0"/>
              </a:rPr>
              <a:t>dealerTurn</a:t>
            </a:r>
            <a:r>
              <a:rPr lang="en-IN" sz="1600" dirty="0">
                <a:effectLst/>
                <a:latin typeface="+mj-lt"/>
                <a:ea typeface="Calibri" panose="020F0502020204030204" pitchFamily="34" charset="0"/>
                <a:cs typeface="Mangal" panose="02040503050203030202" pitchFamily="18" charset="0"/>
              </a:rPr>
              <a:t>() : Places a card inside the div element for either the dealer side or player side depending on their turns. </a:t>
            </a:r>
          </a:p>
          <a:p>
            <a:pPr marL="342900" marR="450215" lvl="0" indent="-342900">
              <a:lnSpc>
                <a:spcPct val="150000"/>
              </a:lnSpc>
              <a:spcAft>
                <a:spcPts val="1000"/>
              </a:spcAft>
              <a:buFont typeface="Symbol" panose="05050102010706020507" pitchFamily="18" charset="2"/>
              <a:buChar char=""/>
            </a:pPr>
            <a:r>
              <a:rPr lang="en-IN" sz="1600" dirty="0" err="1">
                <a:effectLst/>
                <a:latin typeface="+mj-lt"/>
                <a:ea typeface="Calibri" panose="020F0502020204030204" pitchFamily="34" charset="0"/>
                <a:cs typeface="Mangal" panose="02040503050203030202" pitchFamily="18" charset="0"/>
              </a:rPr>
              <a:t>playerHand</a:t>
            </a:r>
            <a:r>
              <a:rPr lang="en-IN" sz="1600" dirty="0">
                <a:effectLst/>
                <a:latin typeface="+mj-lt"/>
                <a:ea typeface="Calibri" panose="020F0502020204030204" pitchFamily="34" charset="0"/>
                <a:cs typeface="Mangal" panose="02040503050203030202" pitchFamily="18" charset="0"/>
              </a:rPr>
              <a:t> and </a:t>
            </a:r>
            <a:r>
              <a:rPr lang="en-IN" sz="1600" dirty="0" err="1">
                <a:effectLst/>
                <a:latin typeface="+mj-lt"/>
                <a:ea typeface="Calibri" panose="020F0502020204030204" pitchFamily="34" charset="0"/>
                <a:cs typeface="Mangal" panose="02040503050203030202" pitchFamily="18" charset="0"/>
              </a:rPr>
              <a:t>dealerHand</a:t>
            </a:r>
            <a:r>
              <a:rPr lang="en-IN" sz="1600" dirty="0">
                <a:effectLst/>
                <a:latin typeface="+mj-lt"/>
                <a:ea typeface="Calibri" panose="020F0502020204030204" pitchFamily="34" charset="0"/>
                <a:cs typeface="Mangal" panose="02040503050203030202" pitchFamily="18" charset="0"/>
              </a:rPr>
              <a:t>() : Pops a card from the deck to and places it inside either the players hand or dealers hand depending on their turns.</a:t>
            </a:r>
          </a:p>
          <a:p>
            <a:pPr marL="342900" marR="450215" lvl="0" indent="-342900">
              <a:lnSpc>
                <a:spcPct val="150000"/>
              </a:lnSpc>
              <a:spcAft>
                <a:spcPts val="1000"/>
              </a:spcAft>
              <a:buFont typeface="Symbol" panose="05050102010706020507" pitchFamily="18" charset="2"/>
              <a:buChar char=""/>
            </a:pPr>
            <a:r>
              <a:rPr lang="en-IN" sz="1600" dirty="0" err="1">
                <a:effectLst/>
                <a:latin typeface="+mj-lt"/>
                <a:ea typeface="Calibri" panose="020F0502020204030204" pitchFamily="34" charset="0"/>
                <a:cs typeface="Mangal" panose="02040503050203030202" pitchFamily="18" charset="0"/>
              </a:rPr>
              <a:t>playerStand</a:t>
            </a:r>
            <a:r>
              <a:rPr lang="en-IN" sz="1600" dirty="0">
                <a:effectLst/>
                <a:latin typeface="+mj-lt"/>
                <a:ea typeface="Calibri" panose="020F0502020204030204" pitchFamily="34" charset="0"/>
                <a:cs typeface="Mangal" panose="02040503050203030202" pitchFamily="18" charset="0"/>
              </a:rPr>
              <a:t>() : Checks if player is ready to place his hand down then this function checks who won.</a:t>
            </a:r>
          </a:p>
          <a:p>
            <a:pPr marL="342900" marR="450215" lvl="0" indent="-342900">
              <a:lnSpc>
                <a:spcPct val="150000"/>
              </a:lnSpc>
              <a:spcAft>
                <a:spcPts val="1000"/>
              </a:spcAft>
              <a:buFont typeface="Symbol" panose="05050102010706020507" pitchFamily="18" charset="2"/>
              <a:buChar char=""/>
            </a:pPr>
            <a:r>
              <a:rPr lang="en-IN" sz="1600" dirty="0" err="1">
                <a:latin typeface="+mj-lt"/>
                <a:ea typeface="Calibri" panose="020F0502020204030204" pitchFamily="34" charset="0"/>
                <a:cs typeface="Mangal" panose="02040503050203030202" pitchFamily="18" charset="0"/>
              </a:rPr>
              <a:t>s</a:t>
            </a:r>
            <a:r>
              <a:rPr lang="en-IN" sz="1600" dirty="0" err="1">
                <a:effectLst/>
                <a:latin typeface="+mj-lt"/>
                <a:ea typeface="Calibri" panose="020F0502020204030204" pitchFamily="34" charset="0"/>
                <a:cs typeface="Mangal" panose="02040503050203030202" pitchFamily="18" charset="0"/>
              </a:rPr>
              <a:t>tartGame</a:t>
            </a:r>
            <a:r>
              <a:rPr lang="en-IN" sz="1600" dirty="0">
                <a:effectLst/>
                <a:latin typeface="+mj-lt"/>
                <a:ea typeface="Calibri" panose="020F0502020204030204" pitchFamily="34" charset="0"/>
                <a:cs typeface="Mangal" panose="02040503050203030202" pitchFamily="18" charset="0"/>
              </a:rPr>
              <a:t>() : The function which runs when the PLAY button is clicked.</a:t>
            </a:r>
          </a:p>
          <a:p>
            <a:pPr marL="342900" marR="450215" lvl="0" indent="-342900">
              <a:lnSpc>
                <a:spcPct val="150000"/>
              </a:lnSpc>
              <a:spcAft>
                <a:spcPts val="1000"/>
              </a:spcAft>
              <a:buFont typeface="Symbol" panose="05050102010706020507" pitchFamily="18" charset="2"/>
              <a:buChar char=""/>
            </a:pPr>
            <a:endParaRPr lang="en-IN" sz="1600" dirty="0">
              <a:effectLst/>
              <a:latin typeface="+mj-lt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marL="342900" marR="450215" lvl="0" indent="-342900">
              <a:lnSpc>
                <a:spcPct val="150000"/>
              </a:lnSpc>
              <a:spcAft>
                <a:spcPts val="1000"/>
              </a:spcAft>
              <a:buFont typeface="Symbol" panose="05050102010706020507" pitchFamily="18" charset="2"/>
              <a:buChar char=""/>
            </a:pPr>
            <a:endParaRPr lang="en-IN" sz="1600" dirty="0">
              <a:effectLst/>
              <a:latin typeface="+mj-lt"/>
              <a:ea typeface="Calibri" panose="020F0502020204030204" pitchFamily="34" charset="0"/>
              <a:cs typeface="Mangal" panose="02040503050203030202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35874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78210-0ECB-4F33-88A8-E025768CA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2834640"/>
            <a:ext cx="7729728" cy="1188720"/>
          </a:xfrm>
        </p:spPr>
        <p:txBody>
          <a:bodyPr/>
          <a:lstStyle/>
          <a:p>
            <a:r>
              <a:rPr lang="en-IN" dirty="0"/>
              <a:t>Screenshots</a:t>
            </a:r>
          </a:p>
        </p:txBody>
      </p:sp>
    </p:spTree>
    <p:extLst>
      <p:ext uri="{BB962C8B-B14F-4D97-AF65-F5344CB8AC3E}">
        <p14:creationId xmlns:p14="http://schemas.microsoft.com/office/powerpoint/2010/main" val="39071732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1F0DEA0-A4E1-40BE-96EC-2A82091329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0225"/>
            <a:ext cx="12192000" cy="579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3950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5507F69-7950-4CE0-8C28-25FCAC1394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3875"/>
            <a:ext cx="12192000" cy="581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4092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C702704-715E-4A22-B5AF-507C507CC8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1975"/>
            <a:ext cx="12192000" cy="573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6303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1FA3D04-5407-4E07-B1BB-713A9BA81E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0225"/>
            <a:ext cx="12192000" cy="579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9574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E6E3E16-9FDC-4146-B926-76E5F477EB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7525"/>
            <a:ext cx="12192000" cy="582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476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CE873C-B9BC-4924-9772-429A10AE8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320456"/>
            <a:ext cx="7729728" cy="1188720"/>
          </a:xfrm>
        </p:spPr>
        <p:txBody>
          <a:bodyPr/>
          <a:lstStyle/>
          <a:p>
            <a:r>
              <a:rPr lang="en-US" b="1" dirty="0"/>
              <a:t>Limitations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20E853-E6C9-4A6C-B3D1-782A1993BF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1745673"/>
            <a:ext cx="7729728" cy="4717471"/>
          </a:xfrm>
        </p:spPr>
        <p:txBody>
          <a:bodyPr>
            <a:normAutofit fontScale="85000" lnSpcReduction="10000"/>
          </a:bodyPr>
          <a:lstStyle/>
          <a:p>
            <a:pPr marL="342900" lvl="0" indent="-342900">
              <a:lnSpc>
                <a:spcPct val="150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IN" sz="1800" dirty="0">
                <a:solidFill>
                  <a:srgbClr val="212529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Proposed game consists of only a single deck.</a:t>
            </a:r>
          </a:p>
          <a:p>
            <a:pPr marL="342900" lvl="0" indent="-342900">
              <a:lnSpc>
                <a:spcPct val="150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IN" sz="1800" dirty="0">
                <a:solidFill>
                  <a:srgbClr val="212529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No real money is involved.</a:t>
            </a:r>
          </a:p>
          <a:p>
            <a:pPr marL="342900" lvl="0" indent="-342900">
              <a:lnSpc>
                <a:spcPct val="150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IN" sz="1800" dirty="0">
                <a:solidFill>
                  <a:srgbClr val="212529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Proposed game requires an internet connection unless run locally. </a:t>
            </a:r>
          </a:p>
          <a:p>
            <a:pPr marL="342900" lvl="0" indent="-342900">
              <a:lnSpc>
                <a:spcPct val="150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IN" sz="1800" dirty="0">
                <a:solidFill>
                  <a:srgbClr val="212529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The game lacks certain security feature for login/register.</a:t>
            </a:r>
          </a:p>
          <a:p>
            <a:pPr marL="342900" lvl="0" indent="-342900">
              <a:lnSpc>
                <a:spcPct val="150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IN" sz="1800" dirty="0">
                <a:solidFill>
                  <a:srgbClr val="212529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The website elements some times do not scale with certain monitor resolutions causing text and image distortions.</a:t>
            </a:r>
          </a:p>
          <a:p>
            <a:pPr marL="342900" lvl="0" indent="-342900">
              <a:lnSpc>
                <a:spcPct val="150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IN" sz="1800" dirty="0">
                <a:solidFill>
                  <a:srgbClr val="212529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There is no special PUSH concept for draws.</a:t>
            </a:r>
          </a:p>
          <a:p>
            <a:pPr marL="342900" lvl="0" indent="-342900">
              <a:lnSpc>
                <a:spcPct val="150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IN" sz="1800" dirty="0">
                <a:solidFill>
                  <a:srgbClr val="212529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The user cannot change his username and password once they are sent to the database.</a:t>
            </a:r>
          </a:p>
          <a:p>
            <a:pPr marL="342900" lvl="0" indent="-342900">
              <a:lnSpc>
                <a:spcPct val="150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IN" sz="1800" dirty="0">
                <a:solidFill>
                  <a:srgbClr val="212529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The above features is not implemented due to design issues on the login popup.</a:t>
            </a:r>
          </a:p>
          <a:p>
            <a:pPr marL="342900" marR="450215" lvl="0" indent="-342900">
              <a:lnSpc>
                <a:spcPct val="150000"/>
              </a:lnSpc>
              <a:spcAft>
                <a:spcPts val="1000"/>
              </a:spcAft>
              <a:buFont typeface="Symbol" panose="05050102010706020507" pitchFamily="18" charset="2"/>
              <a:buChar char=""/>
            </a:pP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lvl="0"/>
            <a:endParaRPr lang="en-US" dirty="0"/>
          </a:p>
          <a:p>
            <a:pPr lvl="0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325705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96FEAE-07D0-4583-909C-ACF8F85EE3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601010"/>
            <a:ext cx="7729728" cy="1188720"/>
          </a:xfrm>
        </p:spPr>
        <p:txBody>
          <a:bodyPr/>
          <a:lstStyle/>
          <a:p>
            <a:r>
              <a:rPr lang="en-IN" dirty="0"/>
              <a:t>Enhancement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B85916-F30F-4CFF-BC24-F21D638AD2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2109355"/>
            <a:ext cx="7729728" cy="4333009"/>
          </a:xfrm>
        </p:spPr>
        <p:txBody>
          <a:bodyPr>
            <a:normAutofit lnSpcReduction="10000"/>
          </a:bodyPr>
          <a:lstStyle/>
          <a:p>
            <a:pPr marL="342900" marR="25400" lvl="0" indent="-342900">
              <a:lnSpc>
                <a:spcPct val="150000"/>
              </a:lnSpc>
              <a:spcAft>
                <a:spcPts val="1000"/>
              </a:spcAft>
              <a:buFont typeface="Symbol" panose="05050102010706020507" pitchFamily="18" charset="2"/>
              <a:buChar char=""/>
            </a:pPr>
            <a:r>
              <a:rPr lang="en-IN" sz="1800" dirty="0">
                <a:solidFill>
                  <a:srgbClr val="212529"/>
                </a:solidFill>
                <a:effectLst/>
                <a:latin typeface="+mj-lt"/>
                <a:ea typeface="Times New Roman" panose="02020603050405020304" pitchFamily="18" charset="0"/>
                <a:cs typeface="Mangal" panose="02040503050203030202" pitchFamily="18" charset="0"/>
              </a:rPr>
              <a:t>Implement possibility to play multiple decks of cards to emulate modern day casino rules.</a:t>
            </a:r>
          </a:p>
          <a:p>
            <a:pPr marL="342900" marR="25400" lvl="0" indent="-342900">
              <a:lnSpc>
                <a:spcPct val="150000"/>
              </a:lnSpc>
              <a:spcAft>
                <a:spcPts val="1000"/>
              </a:spcAft>
              <a:buFont typeface="Symbol" panose="05050102010706020507" pitchFamily="18" charset="2"/>
              <a:buChar char=""/>
            </a:pPr>
            <a:r>
              <a:rPr lang="en-IN" sz="1800" dirty="0">
                <a:solidFill>
                  <a:srgbClr val="212529"/>
                </a:solidFill>
                <a:effectLst/>
                <a:latin typeface="+mj-lt"/>
                <a:ea typeface="Times New Roman" panose="02020603050405020304" pitchFamily="18" charset="0"/>
                <a:cs typeface="Mangal" panose="02040503050203030202" pitchFamily="18" charset="0"/>
              </a:rPr>
              <a:t>Implement a proper security model for login/register.</a:t>
            </a:r>
          </a:p>
          <a:p>
            <a:pPr marL="342900" marR="25400" lvl="0" indent="-342900">
              <a:lnSpc>
                <a:spcPct val="150000"/>
              </a:lnSpc>
              <a:spcAft>
                <a:spcPts val="1000"/>
              </a:spcAft>
              <a:buFont typeface="Symbol" panose="05050102010706020507" pitchFamily="18" charset="2"/>
              <a:buChar char=""/>
            </a:pPr>
            <a:r>
              <a:rPr lang="en-IN" sz="1800" dirty="0">
                <a:solidFill>
                  <a:srgbClr val="212529"/>
                </a:solidFill>
                <a:effectLst/>
                <a:latin typeface="+mj-lt"/>
                <a:ea typeface="Times New Roman" panose="02020603050405020304" pitchFamily="18" charset="0"/>
                <a:cs typeface="Mangal" panose="02040503050203030202" pitchFamily="18" charset="0"/>
              </a:rPr>
              <a:t>Implement multiple rule sets and create the ability for the player to change between them. </a:t>
            </a:r>
          </a:p>
          <a:p>
            <a:pPr marL="342900" marR="25400" lvl="0" indent="-342900">
              <a:lnSpc>
                <a:spcPct val="150000"/>
              </a:lnSpc>
              <a:spcAft>
                <a:spcPts val="1000"/>
              </a:spcAft>
              <a:buFont typeface="Symbol" panose="05050102010706020507" pitchFamily="18" charset="2"/>
              <a:buChar char=""/>
            </a:pPr>
            <a:r>
              <a:rPr lang="en-IN" sz="1800" dirty="0">
                <a:solidFill>
                  <a:srgbClr val="212529"/>
                </a:solidFill>
                <a:effectLst/>
                <a:latin typeface="+mj-lt"/>
                <a:ea typeface="Times New Roman" panose="02020603050405020304" pitchFamily="18" charset="0"/>
                <a:cs typeface="Mangal" panose="02040503050203030202" pitchFamily="18" charset="0"/>
              </a:rPr>
              <a:t>Have every element on the front-end scale properly with a user’s monitor.</a:t>
            </a:r>
          </a:p>
          <a:p>
            <a:pPr marL="342900" marR="25400" lvl="0" indent="-342900">
              <a:lnSpc>
                <a:spcPct val="150000"/>
              </a:lnSpc>
              <a:spcAft>
                <a:spcPts val="1000"/>
              </a:spcAft>
              <a:buFont typeface="Symbol" panose="05050102010706020507" pitchFamily="18" charset="2"/>
              <a:buChar char=""/>
            </a:pPr>
            <a:r>
              <a:rPr lang="en-IN" sz="1800" dirty="0">
                <a:solidFill>
                  <a:srgbClr val="212529"/>
                </a:solidFill>
                <a:effectLst/>
                <a:latin typeface="+mj-lt"/>
                <a:ea typeface="Times New Roman" panose="02020603050405020304" pitchFamily="18" charset="0"/>
                <a:cs typeface="Mangal" panose="02040503050203030202" pitchFamily="18" charset="0"/>
              </a:rPr>
              <a:t>Use better scripting tools such as jQuery, bootstrap for interaction between front-end and back-end.</a:t>
            </a:r>
          </a:p>
        </p:txBody>
      </p:sp>
    </p:spTree>
    <p:extLst>
      <p:ext uri="{BB962C8B-B14F-4D97-AF65-F5344CB8AC3E}">
        <p14:creationId xmlns:p14="http://schemas.microsoft.com/office/powerpoint/2010/main" val="19293793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7FDD5-4045-4AF0-ABCF-8E8C525C1F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200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115E3-891B-4B0C-9CC5-BACB8BC73F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2400" dirty="0"/>
              <a:t>Introduction</a:t>
            </a:r>
          </a:p>
          <a:p>
            <a:r>
              <a:rPr lang="en-US" altLang="en-US" sz="2400" dirty="0"/>
              <a:t>What Is Blackjack?</a:t>
            </a:r>
            <a:endParaRPr lang="en-IN" sz="2400" dirty="0"/>
          </a:p>
          <a:p>
            <a:r>
              <a:rPr lang="en-US" sz="2400" dirty="0"/>
              <a:t>Project Aim and Objective</a:t>
            </a:r>
          </a:p>
          <a:p>
            <a:r>
              <a:rPr lang="en-IN" sz="2400" dirty="0"/>
              <a:t>Software and hardware requirements</a:t>
            </a:r>
            <a:endParaRPr lang="en-US" altLang="en-US" sz="2400" dirty="0"/>
          </a:p>
          <a:p>
            <a:r>
              <a:rPr lang="en-IN" sz="2400" dirty="0"/>
              <a:t>Flowchart</a:t>
            </a:r>
          </a:p>
          <a:p>
            <a:r>
              <a:rPr lang="en-US" sz="2400" dirty="0"/>
              <a:t>Module Description</a:t>
            </a:r>
          </a:p>
          <a:p>
            <a:r>
              <a:rPr lang="en-US" sz="2400" dirty="0"/>
              <a:t>Screenshots</a:t>
            </a:r>
          </a:p>
          <a:p>
            <a:r>
              <a:rPr lang="en-US" sz="2400" dirty="0"/>
              <a:t>Limitations</a:t>
            </a:r>
          </a:p>
          <a:p>
            <a:r>
              <a:rPr lang="en-US" altLang="en-US" sz="2400" dirty="0"/>
              <a:t>Thank You!</a:t>
            </a:r>
          </a:p>
          <a:p>
            <a:endParaRPr lang="en-IN" dirty="0"/>
          </a:p>
          <a:p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0C18C4-E72D-46F7-9FD0-E0B644EAD42F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536233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5917C3-6796-4DC4-919A-D61CF94DA9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2834640"/>
            <a:ext cx="7729728" cy="1188720"/>
          </a:xfrm>
        </p:spPr>
        <p:txBody>
          <a:bodyPr/>
          <a:lstStyle/>
          <a:p>
            <a:r>
              <a:rPr lang="en-IN" b="1" dirty="0"/>
              <a:t>Any questions?</a:t>
            </a:r>
          </a:p>
        </p:txBody>
      </p:sp>
    </p:spTree>
    <p:extLst>
      <p:ext uri="{BB962C8B-B14F-4D97-AF65-F5344CB8AC3E}">
        <p14:creationId xmlns:p14="http://schemas.microsoft.com/office/powerpoint/2010/main" val="19292065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9414F-8AD8-4842-9340-6230835C2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2763012"/>
            <a:ext cx="7729728" cy="1188720"/>
          </a:xfrm>
        </p:spPr>
        <p:txBody>
          <a:bodyPr/>
          <a:lstStyle/>
          <a:p>
            <a:r>
              <a:rPr lang="en-IN" b="1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4712746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5C201C-A1B1-47AD-B455-D8AC10885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8929A0-3F37-4F02-9179-191C184194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0" indent="-342900">
              <a:lnSpc>
                <a:spcPct val="150000"/>
              </a:lnSpc>
              <a:buFont typeface="Symbol" panose="05050102010706020507" pitchFamily="18" charset="2"/>
              <a:buChar char=""/>
              <a:tabLst>
                <a:tab pos="1264285" algn="l"/>
              </a:tabLst>
            </a:pPr>
            <a:r>
              <a:rPr lang="en-US" dirty="0">
                <a:effectLst/>
                <a:latin typeface="+mj-lt"/>
                <a:ea typeface="Calibri" panose="020F0502020204030204" pitchFamily="34" charset="0"/>
                <a:cs typeface="Mangal" panose="02040503050203030202" pitchFamily="18" charset="0"/>
              </a:rPr>
              <a:t>Blackjack is a card game played between two people, the player and the dealer. </a:t>
            </a:r>
            <a:endParaRPr lang="en-IN" dirty="0">
              <a:effectLst/>
              <a:latin typeface="+mj-lt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marL="342900" lvl="0" indent="-342900">
              <a:lnSpc>
                <a:spcPct val="150000"/>
              </a:lnSpc>
              <a:spcAft>
                <a:spcPts val="1000"/>
              </a:spcAft>
              <a:buFont typeface="Symbol" panose="05050102010706020507" pitchFamily="18" charset="2"/>
              <a:buChar char=""/>
              <a:tabLst>
                <a:tab pos="1264285" algn="l"/>
              </a:tabLst>
            </a:pPr>
            <a:r>
              <a:rPr lang="en-US" dirty="0">
                <a:effectLst/>
                <a:latin typeface="+mj-lt"/>
                <a:ea typeface="Calibri" panose="020F0502020204030204" pitchFamily="34" charset="0"/>
                <a:cs typeface="Mangal" panose="02040503050203030202" pitchFamily="18" charset="0"/>
              </a:rPr>
              <a:t>The goal is to achieve the maximum possible score (21) without going ‘bust’ (Above 21).</a:t>
            </a:r>
          </a:p>
          <a:p>
            <a:pPr marL="342900" lvl="0" indent="-342900">
              <a:lnSpc>
                <a:spcPct val="150000"/>
              </a:lnSpc>
              <a:spcAft>
                <a:spcPts val="1000"/>
              </a:spcAft>
              <a:buFont typeface="Symbol" panose="05050102010706020507" pitchFamily="18" charset="2"/>
              <a:buChar char=""/>
              <a:tabLst>
                <a:tab pos="1264285" algn="l"/>
              </a:tabLst>
            </a:pPr>
            <a:endParaRPr lang="en-IN" dirty="0">
              <a:effectLst/>
              <a:latin typeface="+mj-lt"/>
              <a:ea typeface="Calibri" panose="020F0502020204030204" pitchFamily="34" charset="0"/>
              <a:cs typeface="Mangal" panose="02040503050203030202" pitchFamily="18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6670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E4ABE7-CD40-46B1-B56E-3BF8047FA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Project Aim and Objective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ED6827-BE01-46B7-A665-E5372EA86E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>
              <a:lnSpc>
                <a:spcPct val="150000"/>
              </a:lnSpc>
            </a:pPr>
            <a:r>
              <a:rPr lang="en-IN" dirty="0">
                <a:solidFill>
                  <a:srgbClr val="212529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The Aim of this project is to create a working </a:t>
            </a:r>
            <a:r>
              <a:rPr lang="en-IN" dirty="0" err="1">
                <a:solidFill>
                  <a:srgbClr val="212529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BlackJack</a:t>
            </a:r>
            <a:r>
              <a:rPr lang="en-IN" dirty="0">
                <a:solidFill>
                  <a:srgbClr val="212529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Player game that will help the user learn to play according to the basic strategy charts.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+mj-lt"/>
                <a:ea typeface="Calibri" panose="020F0502020204030204" pitchFamily="34" charset="0"/>
                <a:cs typeface="Mangal" panose="02040503050203030202" pitchFamily="18" charset="0"/>
              </a:rPr>
              <a:t>The objective is to</a:t>
            </a:r>
            <a:r>
              <a:rPr lang="en-US" dirty="0">
                <a:effectLst/>
                <a:latin typeface="+mj-lt"/>
                <a:ea typeface="Calibri" panose="020F0502020204030204" pitchFamily="34" charset="0"/>
                <a:cs typeface="Mangal" panose="02040503050203030202" pitchFamily="18" charset="0"/>
              </a:rPr>
              <a:t> create a system that utilizes multiple tools and wraps them together into a functioning website. </a:t>
            </a:r>
          </a:p>
          <a:p>
            <a:pPr>
              <a:lnSpc>
                <a:spcPct val="150000"/>
              </a:lnSpc>
            </a:pPr>
            <a:r>
              <a:rPr lang="en-IN" sz="1800" dirty="0">
                <a:solidFill>
                  <a:srgbClr val="212529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The game should be user friendly and it should follow the standard Blackjack rules to provide an enjoyable gaming experience.</a:t>
            </a:r>
          </a:p>
          <a:p>
            <a:pPr>
              <a:lnSpc>
                <a:spcPct val="150000"/>
              </a:lnSpc>
            </a:pPr>
            <a:r>
              <a:rPr lang="en-IN" dirty="0">
                <a:solidFill>
                  <a:srgbClr val="212529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The website must use a database to store and retrieve information for the client and server as required.</a:t>
            </a:r>
            <a:endParaRPr lang="en-IN" sz="18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I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412256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7682E-2200-447C-ADD2-A3D0990A1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1371" y="609092"/>
            <a:ext cx="7729728" cy="1188720"/>
          </a:xfrm>
        </p:spPr>
        <p:txBody>
          <a:bodyPr/>
          <a:lstStyle/>
          <a:p>
            <a:r>
              <a:rPr lang="en-IN" b="1" dirty="0"/>
              <a:t>Software and hardware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0F53A4-C411-4A64-9EE2-7C1458A03A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87136" y="2317173"/>
            <a:ext cx="4866547" cy="3844635"/>
          </a:xfrm>
        </p:spPr>
        <p:txBody>
          <a:bodyPr>
            <a:normAutofit fontScale="62500" lnSpcReduction="20000"/>
          </a:bodyPr>
          <a:lstStyle/>
          <a:p>
            <a:r>
              <a:rPr lang="en-US" sz="3100" b="1" dirty="0"/>
              <a:t>Software requirements</a:t>
            </a:r>
          </a:p>
          <a:p>
            <a:endParaRPr lang="en-IN" dirty="0"/>
          </a:p>
          <a:p>
            <a:pPr marL="342900" marR="450215" lvl="0" indent="-342900">
              <a:lnSpc>
                <a:spcPct val="150000"/>
              </a:lnSpc>
              <a:spcAft>
                <a:spcPts val="1000"/>
              </a:spcAft>
              <a:buFont typeface="+mj-lt"/>
              <a:buAutoNum type="arabicPeriod"/>
            </a:pPr>
            <a:r>
              <a:rPr lang="en-IN" sz="2900" dirty="0">
                <a:effectLst/>
                <a:latin typeface="+mj-lt"/>
                <a:ea typeface="Calibri" panose="020F0502020204030204" pitchFamily="34" charset="0"/>
                <a:cs typeface="Mangal" panose="02040503050203030202" pitchFamily="18" charset="0"/>
              </a:rPr>
              <a:t> Operating system – Windows 10,    Ubuntu 14.4+ OSX Yosemite 10.10</a:t>
            </a:r>
          </a:p>
          <a:p>
            <a:pPr marL="342900" marR="450215" lvl="0" indent="-342900">
              <a:lnSpc>
                <a:spcPct val="150000"/>
              </a:lnSpc>
              <a:spcAft>
                <a:spcPts val="1000"/>
              </a:spcAft>
              <a:buFont typeface="+mj-lt"/>
              <a:buAutoNum type="arabicPeriod"/>
            </a:pPr>
            <a:r>
              <a:rPr lang="en-IN" sz="2900" dirty="0">
                <a:latin typeface="+mj-lt"/>
                <a:ea typeface="Calibri" panose="020F0502020204030204" pitchFamily="34" charset="0"/>
                <a:cs typeface="Mangal" panose="02040503050203030202" pitchFamily="18" charset="0"/>
              </a:rPr>
              <a:t> </a:t>
            </a:r>
            <a:r>
              <a:rPr lang="en-IN" sz="2900" dirty="0">
                <a:effectLst/>
                <a:latin typeface="+mj-lt"/>
                <a:ea typeface="Calibri" panose="020F0502020204030204" pitchFamily="34" charset="0"/>
                <a:cs typeface="Mangal" panose="02040503050203030202" pitchFamily="18" charset="0"/>
              </a:rPr>
              <a:t>Any IDE to edit the code</a:t>
            </a:r>
          </a:p>
          <a:p>
            <a:pPr marL="514350" marR="450215" lvl="0" indent="-514350">
              <a:lnSpc>
                <a:spcPct val="150000"/>
              </a:lnSpc>
              <a:spcAft>
                <a:spcPts val="1000"/>
              </a:spcAft>
              <a:buFont typeface="+mj-lt"/>
              <a:buAutoNum type="arabicPeriod"/>
            </a:pPr>
            <a:r>
              <a:rPr lang="en-US" sz="2900" dirty="0">
                <a:effectLst/>
                <a:latin typeface="+mj-lt"/>
                <a:ea typeface="Calibri" panose="020F0502020204030204" pitchFamily="34" charset="0"/>
                <a:cs typeface="Mangal" panose="02040503050203030202" pitchFamily="18" charset="0"/>
              </a:rPr>
              <a:t>XAMPP server</a:t>
            </a:r>
            <a:endParaRPr lang="en-IN" sz="2900" dirty="0">
              <a:effectLst/>
              <a:latin typeface="+mj-lt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marL="514350" marR="450215" lvl="0" indent="-514350">
              <a:lnSpc>
                <a:spcPct val="150000"/>
              </a:lnSpc>
              <a:spcAft>
                <a:spcPts val="1000"/>
              </a:spcAft>
              <a:buFont typeface="+mj-lt"/>
              <a:buAutoNum type="arabicPeriod"/>
            </a:pPr>
            <a:r>
              <a:rPr lang="en-IN" sz="2900" dirty="0">
                <a:effectLst/>
                <a:latin typeface="+mj-lt"/>
                <a:ea typeface="Calibri" panose="020F0502020204030204" pitchFamily="34" charset="0"/>
                <a:cs typeface="Mangal" panose="02040503050203030202" pitchFamily="18" charset="0"/>
              </a:rPr>
              <a:t>Updated browsers which support CSS3 and HTML5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93AE93-4B98-4775-BBD1-529791A2F9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38319" y="2202873"/>
            <a:ext cx="5413799" cy="3844636"/>
          </a:xfrm>
        </p:spPr>
        <p:txBody>
          <a:bodyPr>
            <a:normAutofit fontScale="62500" lnSpcReduction="20000"/>
          </a:bodyPr>
          <a:lstStyle/>
          <a:p>
            <a:r>
              <a:rPr lang="en-US" sz="3100" b="1" dirty="0"/>
              <a:t>Hardware requirement</a:t>
            </a:r>
          </a:p>
          <a:p>
            <a:endParaRPr lang="en-IN" dirty="0"/>
          </a:p>
          <a:p>
            <a:pPr marL="342900" indent="-342900">
              <a:buFont typeface="+mj-lt"/>
              <a:buAutoNum type="arabicPeriod"/>
            </a:pPr>
            <a:r>
              <a:rPr lang="en-US" sz="2900" dirty="0"/>
              <a:t>HDD  : 100MB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900" dirty="0"/>
              <a:t>RAM  : 128 MB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900" dirty="0"/>
              <a:t>CPU    : Intel Pentium 4 or later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389945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33634E9-6CE4-4118-8E90-6B2666E8B5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Calibri" panose="020F0502020204030204" pitchFamily="34" charset="0"/>
                <a:cs typeface="Mangal" panose="02040503050203030202" pitchFamily="18" charset="0"/>
              </a:rPr>
              <a:t>front end: </a:t>
            </a:r>
            <a:endParaRPr lang="en-IN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39B195-5514-4652-A8BC-FC5E729820A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1800" dirty="0">
                <a:effectLst/>
                <a:latin typeface="+mj-lt"/>
                <a:ea typeface="Calibri" panose="020F0502020204030204" pitchFamily="34" charset="0"/>
                <a:cs typeface="Mangal" panose="02040503050203030202" pitchFamily="18" charset="0"/>
              </a:rPr>
              <a:t>HTML</a:t>
            </a:r>
          </a:p>
          <a:p>
            <a:r>
              <a:rPr lang="en-US" sz="1800" dirty="0">
                <a:effectLst/>
                <a:latin typeface="+mj-lt"/>
                <a:ea typeface="Calibri" panose="020F0502020204030204" pitchFamily="34" charset="0"/>
                <a:cs typeface="Mangal" panose="02040503050203030202" pitchFamily="18" charset="0"/>
              </a:rPr>
              <a:t> CSS</a:t>
            </a:r>
          </a:p>
          <a:p>
            <a:r>
              <a:rPr lang="en-US" sz="1800" dirty="0">
                <a:effectLst/>
                <a:latin typeface="+mj-lt"/>
                <a:ea typeface="Calibri" panose="020F0502020204030204" pitchFamily="34" charset="0"/>
                <a:cs typeface="Mangal" panose="02040503050203030202" pitchFamily="18" charset="0"/>
              </a:rPr>
              <a:t> JAVASCRIPT</a:t>
            </a:r>
            <a:endParaRPr lang="en-IN" sz="1600" dirty="0">
              <a:effectLst/>
              <a:latin typeface="+mj-lt"/>
              <a:ea typeface="Calibri" panose="020F0502020204030204" pitchFamily="34" charset="0"/>
              <a:cs typeface="Mangal" panose="02040503050203030202" pitchFamily="18" charset="0"/>
            </a:endParaRPr>
          </a:p>
          <a:p>
            <a:endParaRPr lang="en-IN" dirty="0">
              <a:latin typeface="+mj-lt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03A239-38C1-4164-944D-3389D01DCF1B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sz="1800" dirty="0">
                <a:effectLst/>
                <a:latin typeface="+mj-lt"/>
                <a:ea typeface="Calibri" panose="020F0502020204030204" pitchFamily="34" charset="0"/>
                <a:cs typeface="Mangal" panose="02040503050203030202" pitchFamily="18" charset="0"/>
              </a:rPr>
              <a:t>MySQL</a:t>
            </a:r>
          </a:p>
          <a:p>
            <a:r>
              <a:rPr lang="en-US" sz="1800" dirty="0">
                <a:effectLst/>
                <a:latin typeface="+mj-lt"/>
                <a:ea typeface="Calibri" panose="020F0502020204030204" pitchFamily="34" charset="0"/>
                <a:cs typeface="Mangal" panose="02040503050203030202" pitchFamily="18" charset="0"/>
              </a:rPr>
              <a:t>PHP</a:t>
            </a:r>
          </a:p>
          <a:p>
            <a:r>
              <a:rPr lang="en-US" dirty="0">
                <a:latin typeface="+mj-lt"/>
                <a:cs typeface="Mangal" panose="02040503050203030202" pitchFamily="18" charset="0"/>
              </a:rPr>
              <a:t>JAVASCRIPT</a:t>
            </a:r>
            <a:endParaRPr lang="en-IN" dirty="0">
              <a:latin typeface="+mj-lt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8593794-EC2B-49FA-9333-129FC898B0B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Calibri" panose="020F0502020204030204" pitchFamily="34" charset="0"/>
                <a:cs typeface="Mangal" panose="02040503050203030202" pitchFamily="18" charset="0"/>
              </a:rPr>
              <a:t>back end:</a:t>
            </a:r>
            <a:endParaRPr lang="en-IN" sz="18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+mj-lt"/>
              <a:ea typeface="Calibri" panose="020F0502020204030204" pitchFamily="34" charset="0"/>
              <a:cs typeface="Mangal" panose="02040503050203030202" pitchFamily="18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9557CCD-0919-4E81-8D48-E4965E1A3C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>
                <a:effectLst/>
                <a:ea typeface="Calibri" panose="020F0502020204030204" pitchFamily="34" charset="0"/>
                <a:cs typeface="Mangal" panose="02040503050203030202" pitchFamily="18" charset="0"/>
              </a:rPr>
              <a:t>programming languages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126012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F06950-66D1-40DF-9217-4CF175BBAB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12" y="243332"/>
            <a:ext cx="4417068" cy="1067308"/>
          </a:xfrm>
        </p:spPr>
        <p:txBody>
          <a:bodyPr/>
          <a:lstStyle/>
          <a:p>
            <a:r>
              <a:rPr lang="en-IN" b="1" dirty="0"/>
              <a:t>flowchart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D1C6A4F-0A21-4339-A99A-2A9F81BB48AA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1680" y="72736"/>
            <a:ext cx="7580519" cy="678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2848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9F5F6-348B-4ABC-B109-4DBC3D9964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238991"/>
            <a:ext cx="7729728" cy="1683327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Module Description</a:t>
            </a:r>
            <a:br>
              <a:rPr lang="en-US" b="1" dirty="0"/>
            </a:br>
            <a:br>
              <a:rPr lang="en-US" b="1" dirty="0"/>
            </a:br>
            <a:r>
              <a:rPr lang="en-US" b="1" dirty="0"/>
              <a:t>(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Registration and login)</a:t>
            </a:r>
            <a:br>
              <a:rPr lang="en-IN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B4B8C5-EE87-4F44-A03E-D7D56D655D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342900" marR="450215" indent="-342900">
              <a:lnSpc>
                <a:spcPct val="150000"/>
              </a:lnSpc>
              <a:spcAft>
                <a:spcPts val="1000"/>
              </a:spcAft>
              <a:buFont typeface="Symbol" panose="05050102010706020507" pitchFamily="18" charset="2"/>
              <a:buChar char=""/>
            </a:pPr>
            <a:r>
              <a:rPr lang="en-US" sz="2300" u="sng" dirty="0">
                <a:effectLst/>
                <a:latin typeface="Gill Sans MT (Headings)"/>
                <a:ea typeface="Calibri" panose="020F0502020204030204" pitchFamily="34" charset="0"/>
                <a:cs typeface="Mangal" panose="02040503050203030202" pitchFamily="18" charset="0"/>
              </a:rPr>
              <a:t>Register.html    </a:t>
            </a:r>
            <a:r>
              <a:rPr lang="en-US" sz="2300" dirty="0">
                <a:effectLst/>
                <a:latin typeface="Gill Sans MT (Headings)"/>
                <a:ea typeface="Calibri" panose="020F0502020204030204" pitchFamily="34" charset="0"/>
                <a:cs typeface="Mangal" panose="02040503050203030202" pitchFamily="18" charset="0"/>
              </a:rPr>
              <a:t>: If the user is new to the game, then the player gets registered here. Username, </a:t>
            </a:r>
            <a:r>
              <a:rPr lang="en-US" sz="2900" dirty="0">
                <a:effectLst/>
                <a:latin typeface="Gill Sans MT (Headings)"/>
                <a:ea typeface="Calibri" panose="020F0502020204030204" pitchFamily="34" charset="0"/>
                <a:cs typeface="Mangal" panose="02040503050203030202" pitchFamily="18" charset="0"/>
              </a:rPr>
              <a:t>Email</a:t>
            </a:r>
            <a:r>
              <a:rPr lang="en-US" sz="2300" dirty="0">
                <a:effectLst/>
                <a:latin typeface="Gill Sans MT (Headings)"/>
                <a:ea typeface="Calibri" panose="020F0502020204030204" pitchFamily="34" charset="0"/>
                <a:cs typeface="Mangal" panose="02040503050203030202" pitchFamily="18" charset="0"/>
              </a:rPr>
              <a:t>, Address and Password is to be entered by player.</a:t>
            </a:r>
            <a:endParaRPr lang="en-IN" sz="2300" dirty="0">
              <a:effectLst/>
              <a:latin typeface="Gill Sans MT (Headings)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marL="342900" marR="450215" lvl="0" indent="-342900">
              <a:lnSpc>
                <a:spcPct val="150000"/>
              </a:lnSpc>
              <a:spcAft>
                <a:spcPts val="1000"/>
              </a:spcAft>
              <a:buFont typeface="Symbol" panose="05050102010706020507" pitchFamily="18" charset="2"/>
              <a:buChar char=""/>
            </a:pPr>
            <a:r>
              <a:rPr lang="en-US" sz="2300" dirty="0">
                <a:effectLst/>
                <a:latin typeface="Gill Sans MT (Headings)"/>
                <a:ea typeface="Calibri" panose="020F0502020204030204" pitchFamily="34" charset="0"/>
                <a:cs typeface="Mangal" panose="02040503050203030202" pitchFamily="18" charset="0"/>
              </a:rPr>
              <a:t>validate.html : Works on the login form by verifying if the user has inputted the correct username and password before allowing him to login.</a:t>
            </a:r>
            <a:endParaRPr lang="en-IN" sz="2300" dirty="0">
              <a:effectLst/>
              <a:latin typeface="Gill Sans MT (Headings)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marL="342900" marR="450215" lvl="0" indent="-342900">
              <a:lnSpc>
                <a:spcPct val="150000"/>
              </a:lnSpc>
              <a:spcAft>
                <a:spcPts val="1000"/>
              </a:spcAft>
              <a:buFont typeface="Symbol" panose="05050102010706020507" pitchFamily="18" charset="2"/>
              <a:buChar char=""/>
            </a:pPr>
            <a:r>
              <a:rPr lang="en-US" sz="2300" dirty="0" err="1">
                <a:effectLst/>
                <a:latin typeface="Gill Sans MT (Headings)"/>
                <a:ea typeface="Calibri" panose="020F0502020204030204" pitchFamily="34" charset="0"/>
                <a:cs typeface="Mangal" panose="02040503050203030202" pitchFamily="18" charset="0"/>
              </a:rPr>
              <a:t>logout.php</a:t>
            </a:r>
            <a:r>
              <a:rPr lang="en-US" sz="2300" dirty="0">
                <a:effectLst/>
                <a:latin typeface="Gill Sans MT (Headings)"/>
                <a:ea typeface="Calibri" panose="020F0502020204030204" pitchFamily="34" charset="0"/>
                <a:cs typeface="Mangal" panose="02040503050203030202" pitchFamily="18" charset="0"/>
              </a:rPr>
              <a:t> : Allows the user to log out of the system.</a:t>
            </a:r>
          </a:p>
          <a:p>
            <a:pPr marL="342900" marR="450215" indent="-342900">
              <a:lnSpc>
                <a:spcPct val="150000"/>
              </a:lnSpc>
              <a:spcAft>
                <a:spcPts val="1000"/>
              </a:spcAft>
              <a:buFont typeface="Symbol" panose="05050102010706020507" pitchFamily="18" charset="2"/>
              <a:buChar char=""/>
            </a:pPr>
            <a:r>
              <a:rPr lang="en-US" sz="2300" dirty="0" err="1">
                <a:effectLst/>
                <a:latin typeface="Gill Sans MT (Headings)"/>
                <a:ea typeface="Calibri" panose="020F0502020204030204" pitchFamily="34" charset="0"/>
                <a:cs typeface="Mangal" panose="02040503050203030202" pitchFamily="18" charset="0"/>
              </a:rPr>
              <a:t>User_details.sql</a:t>
            </a:r>
            <a:r>
              <a:rPr lang="en-US" sz="2300" dirty="0">
                <a:effectLst/>
                <a:latin typeface="Gill Sans MT (Headings)"/>
                <a:ea typeface="Calibri" panose="020F0502020204030204" pitchFamily="34" charset="0"/>
                <a:cs typeface="Mangal" panose="02040503050203030202" pitchFamily="18" charset="0"/>
              </a:rPr>
              <a:t> : A manually programmed database file which can be imported on the server to run the website locally through XAMPP.</a:t>
            </a:r>
            <a:endParaRPr lang="en-IN" sz="2300" dirty="0">
              <a:effectLst/>
              <a:latin typeface="Gill Sans MT (Headings)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marL="342900" marR="450215" lvl="0" indent="-342900">
              <a:lnSpc>
                <a:spcPct val="150000"/>
              </a:lnSpc>
              <a:spcAft>
                <a:spcPts val="1000"/>
              </a:spcAft>
              <a:buFont typeface="Symbol" panose="05050102010706020507" pitchFamily="18" charset="2"/>
              <a:buChar char=""/>
            </a:pPr>
            <a:endParaRPr lang="en-US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marL="342900" marR="450215" lvl="0" indent="-342900">
              <a:lnSpc>
                <a:spcPct val="150000"/>
              </a:lnSpc>
              <a:spcAft>
                <a:spcPts val="1000"/>
              </a:spcAft>
              <a:buFont typeface="Symbol" panose="05050102010706020507" pitchFamily="18" charset="2"/>
              <a:buChar char=""/>
            </a:pP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marL="0" marR="450215" lvl="0" indent="0">
              <a:lnSpc>
                <a:spcPct val="150000"/>
              </a:lnSpc>
              <a:spcAft>
                <a:spcPts val="1000"/>
              </a:spcAft>
              <a:buNone/>
            </a:pP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31608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584C3-A57A-41A4-8F73-6A97B0E904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Module Description</a:t>
            </a:r>
            <a:br>
              <a:rPr lang="en-IN" sz="2400" dirty="0"/>
            </a:br>
            <a:r>
              <a:rPr lang="en-US" sz="2400" b="1" dirty="0"/>
              <a:t>(</a:t>
            </a:r>
            <a:r>
              <a:rPr lang="en-US" sz="2400" dirty="0">
                <a:effectLst/>
                <a:ea typeface="Calibri" panose="020F0502020204030204" pitchFamily="34" charset="0"/>
                <a:cs typeface="Mangal" panose="02040503050203030202" pitchFamily="18" charset="0"/>
              </a:rPr>
              <a:t>Registration and login)</a:t>
            </a:r>
            <a:br>
              <a:rPr lang="en-IN" sz="2800" dirty="0">
                <a:effectLst/>
                <a:ea typeface="Calibri" panose="020F0502020204030204" pitchFamily="34" charset="0"/>
                <a:cs typeface="Mangal" panose="02040503050203030202" pitchFamily="18" charset="0"/>
              </a:rPr>
            </a:br>
            <a:r>
              <a:rPr lang="en-IN" sz="2400" dirty="0"/>
              <a:t>continued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3C5E20-653F-4845-9DF0-DDD1829D41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marR="450215" lvl="0" indent="-342900">
              <a:lnSpc>
                <a:spcPct val="150000"/>
              </a:lnSpc>
              <a:spcAft>
                <a:spcPts val="1000"/>
              </a:spcAft>
              <a:buFont typeface="Symbol" panose="05050102010706020507" pitchFamily="18" charset="2"/>
              <a:buChar char=""/>
            </a:pPr>
            <a:r>
              <a:rPr lang="en-IN" sz="1800" dirty="0">
                <a:effectLst/>
                <a:latin typeface="+mj-lt"/>
                <a:ea typeface="Calibri" panose="020F0502020204030204" pitchFamily="34" charset="0"/>
                <a:cs typeface="Mangal" panose="02040503050203030202" pitchFamily="18" charset="0"/>
              </a:rPr>
              <a:t>index.css : All front end CSS is stored here.</a:t>
            </a:r>
            <a:r>
              <a:rPr lang="en-US" sz="1800" dirty="0">
                <a:effectLst/>
                <a:latin typeface="+mj-lt"/>
                <a:ea typeface="Calibri" panose="020F0502020204030204" pitchFamily="34" charset="0"/>
                <a:cs typeface="Mangal" panose="02040503050203030202" pitchFamily="18" charset="0"/>
              </a:rPr>
              <a:t>logout.html : User gets logged out of the system.</a:t>
            </a:r>
            <a:endParaRPr lang="en-IN" sz="1800" dirty="0">
              <a:effectLst/>
              <a:latin typeface="+mj-lt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marL="342900" marR="450215" lvl="0" indent="-342900">
              <a:lnSpc>
                <a:spcPct val="150000"/>
              </a:lnSpc>
              <a:spcAft>
                <a:spcPts val="1000"/>
              </a:spcAft>
              <a:buFont typeface="Symbol" panose="05050102010706020507" pitchFamily="18" charset="2"/>
              <a:buChar char=""/>
            </a:pPr>
            <a:r>
              <a:rPr lang="en-IN" sz="1800" dirty="0" err="1">
                <a:effectLst/>
                <a:latin typeface="+mj-lt"/>
                <a:ea typeface="Calibri" panose="020F0502020204030204" pitchFamily="34" charset="0"/>
                <a:cs typeface="Mangal" panose="02040503050203030202" pitchFamily="18" charset="0"/>
              </a:rPr>
              <a:t>index.php</a:t>
            </a:r>
            <a:r>
              <a:rPr lang="en-IN" sz="1800" dirty="0">
                <a:effectLst/>
                <a:latin typeface="+mj-lt"/>
                <a:ea typeface="Calibri" panose="020F0502020204030204" pitchFamily="34" charset="0"/>
                <a:cs typeface="Mangal" panose="02040503050203030202" pitchFamily="18" charset="0"/>
              </a:rPr>
              <a:t> : The actual website which runs through XAMPP.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3178445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TM10001115[[fn=Parcel]]</Template>
  <TotalTime>357</TotalTime>
  <Words>758</Words>
  <Application>Microsoft Office PowerPoint</Application>
  <PresentationFormat>Widescreen</PresentationFormat>
  <Paragraphs>86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9" baseType="lpstr">
      <vt:lpstr>Arial</vt:lpstr>
      <vt:lpstr>Arial Narrow</vt:lpstr>
      <vt:lpstr>Calibri</vt:lpstr>
      <vt:lpstr>Gill Sans MT</vt:lpstr>
      <vt:lpstr>Gill Sans MT (Headings)</vt:lpstr>
      <vt:lpstr>Symbol</vt:lpstr>
      <vt:lpstr>Times New Roman</vt:lpstr>
      <vt:lpstr>Parcel</vt:lpstr>
      <vt:lpstr>Blackjack</vt:lpstr>
      <vt:lpstr>contents</vt:lpstr>
      <vt:lpstr>Introduction</vt:lpstr>
      <vt:lpstr>Project Aim and Objective</vt:lpstr>
      <vt:lpstr>Software and hardware requirements</vt:lpstr>
      <vt:lpstr>programming languages</vt:lpstr>
      <vt:lpstr>flowchart</vt:lpstr>
      <vt:lpstr>Module Description  (Registration and login) </vt:lpstr>
      <vt:lpstr>Module Description (Registration and login) continued</vt:lpstr>
      <vt:lpstr>Module Description (Game Algorithm )</vt:lpstr>
      <vt:lpstr>Module Description (Game Algorithm ) continued</vt:lpstr>
      <vt:lpstr>Screenshots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Limitations</vt:lpstr>
      <vt:lpstr>Enhancement</vt:lpstr>
      <vt:lpstr>Any questions?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pong</dc:title>
  <dc:creator>aditya kawale</dc:creator>
  <cp:lastModifiedBy>kanishk kargutkar</cp:lastModifiedBy>
  <cp:revision>23</cp:revision>
  <dcterms:created xsi:type="dcterms:W3CDTF">2019-03-27T14:26:15Z</dcterms:created>
  <dcterms:modified xsi:type="dcterms:W3CDTF">2020-09-23T20:51:26Z</dcterms:modified>
</cp:coreProperties>
</file>